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59" r:id="rId5"/>
    <p:sldId id="266" r:id="rId6"/>
    <p:sldId id="269" r:id="rId7"/>
    <p:sldId id="267" r:id="rId8"/>
    <p:sldId id="260" r:id="rId9"/>
    <p:sldId id="261" r:id="rId10"/>
    <p:sldId id="268" r:id="rId11"/>
    <p:sldId id="270" r:id="rId1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 autoAdjust="0"/>
    <p:restoredTop sz="94660"/>
  </p:normalViewPr>
  <p:slideViewPr>
    <p:cSldViewPr snapToGrid="0">
      <p:cViewPr varScale="1">
        <p:scale>
          <a:sx n="73" d="100"/>
          <a:sy n="73" d="100"/>
        </p:scale>
        <p:origin x="6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/>
              <a:t>Global Greenhouse Gas </a:t>
            </a:r>
          </a:p>
          <a:p>
            <a:pPr>
              <a:defRPr/>
            </a:pPr>
            <a:r>
              <a:rPr lang="es-AR"/>
              <a:t>Emissions by Economic Sector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A5A-4AEF-A135-24A99DFA9A98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A5A-4AEF-A135-24A99DFA9A98}"/>
              </c:ext>
            </c:extLst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A5A-4AEF-A135-24A99DFA9A98}"/>
              </c:ext>
            </c:extLst>
          </c:dPt>
          <c:dPt>
            <c:idx val="3"/>
            <c:bubble3D val="0"/>
            <c:spPr>
              <a:solidFill>
                <a:schemeClr val="accent4">
                  <a:alpha val="9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  <a:effectLst>
                <a:innerShdw blurRad="114300">
                  <a:schemeClr val="accent4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4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A5A-4AEF-A135-24A99DFA9A98}"/>
              </c:ext>
            </c:extLst>
          </c:dPt>
          <c:dPt>
            <c:idx val="4"/>
            <c:bubble3D val="0"/>
            <c:spPr>
              <a:solidFill>
                <a:schemeClr val="accent5">
                  <a:alpha val="9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  <a:effectLst>
                <a:innerShdw blurRad="114300">
                  <a:schemeClr val="accent5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5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2A5A-4AEF-A135-24A99DFA9A98}"/>
              </c:ext>
            </c:extLst>
          </c:dPt>
          <c:dPt>
            <c:idx val="5"/>
            <c:bubble3D val="0"/>
            <c:spPr>
              <a:solidFill>
                <a:schemeClr val="accent6">
                  <a:alpha val="9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  <a:effectLst>
                <a:innerShdw blurRad="114300">
                  <a:schemeClr val="accent6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6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2A5A-4AEF-A135-24A99DFA9A98}"/>
              </c:ext>
            </c:extLst>
          </c:dPt>
          <c:dLbls>
            <c:dLbl>
              <c:idx val="0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2A5A-4AEF-A135-24A99DFA9A98}"/>
                </c:ext>
              </c:extLst>
            </c:dLbl>
            <c:dLbl>
              <c:idx val="1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2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2A5A-4AEF-A135-24A99DFA9A98}"/>
                </c:ext>
              </c:extLst>
            </c:dLbl>
            <c:dLbl>
              <c:idx val="2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3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2A5A-4AEF-A135-24A99DFA9A98}"/>
                </c:ext>
              </c:extLst>
            </c:dLbl>
            <c:dLbl>
              <c:idx val="3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4"/>
                  </a:solidFill>
                  <a:round/>
                </a:ln>
                <a:effectLst>
                  <a:outerShdw blurRad="50800" dist="38100" dir="2700000" algn="tl" rotWithShape="0">
                    <a:schemeClr val="accent4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4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2A5A-4AEF-A135-24A99DFA9A98}"/>
                </c:ext>
              </c:extLst>
            </c:dLbl>
            <c:dLbl>
              <c:idx val="4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5"/>
                  </a:solidFill>
                  <a:round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5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2A5A-4AEF-A135-24A99DFA9A98}"/>
                </c:ext>
              </c:extLst>
            </c:dLbl>
            <c:dLbl>
              <c:idx val="5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6"/>
                  </a:solidFill>
                  <a:round/>
                </a:ln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6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2A5A-4AEF-A135-24A99DFA9A98}"/>
                </c:ext>
              </c:extLst>
            </c:dLbl>
            <c:spPr>
              <a:solidFill>
                <a:sysClr val="window" lastClr="FFFFFF">
                  <a:alpha val="90000"/>
                </a:sysClr>
              </a:solidFill>
              <a:ln w="12700" cap="flat" cmpd="sng" algn="ctr">
                <a:solidFill>
                  <a:srgbClr val="5B9BD5"/>
                </a:solidFill>
                <a:round/>
              </a:ln>
              <a:effectLst>
                <a:outerShdw blurRad="50800" dist="38100" dir="2700000" algn="tl" rotWithShape="0">
                  <a:srgbClr val="5B9BD5">
                    <a:lumMod val="75000"/>
                    <a:alpha val="40000"/>
                  </a:srgbClr>
                </a:outerShdw>
              </a:effectLst>
            </c:sp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Hoja1!$A$2:$A$7</c:f>
              <c:strCache>
                <c:ptCount val="6"/>
                <c:pt idx="0">
                  <c:v>Electricity and Heath Polution</c:v>
                </c:pt>
                <c:pt idx="1">
                  <c:v>Agriculture, Forestry and Other Land Use</c:v>
                </c:pt>
                <c:pt idx="2">
                  <c:v>Industry</c:v>
                </c:pt>
                <c:pt idx="3">
                  <c:v>Transportation</c:v>
                </c:pt>
                <c:pt idx="4">
                  <c:v>Other Energy</c:v>
                </c:pt>
                <c:pt idx="5">
                  <c:v>Buildings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25</c:v>
                </c:pt>
                <c:pt idx="1">
                  <c:v>24</c:v>
                </c:pt>
                <c:pt idx="2">
                  <c:v>21</c:v>
                </c:pt>
                <c:pt idx="3">
                  <c:v>14</c:v>
                </c:pt>
                <c:pt idx="4">
                  <c:v>10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A5A-4AEF-A135-24A99DFA9A98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E-2A5A-4AEF-A135-24A99DFA9A98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0-2A5A-4AEF-A135-24A99DFA9A98}"/>
              </c:ext>
            </c:extLst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2-2A5A-4AEF-A135-24A99DFA9A98}"/>
              </c:ext>
            </c:extLst>
          </c:dPt>
          <c:dPt>
            <c:idx val="3"/>
            <c:bubble3D val="0"/>
            <c:spPr>
              <a:solidFill>
                <a:schemeClr val="accent4">
                  <a:alpha val="9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  <a:effectLst>
                <a:innerShdw blurRad="114300">
                  <a:schemeClr val="accent4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4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4-2A5A-4AEF-A135-24A99DFA9A98}"/>
              </c:ext>
            </c:extLst>
          </c:dPt>
          <c:dPt>
            <c:idx val="4"/>
            <c:bubble3D val="0"/>
            <c:spPr>
              <a:solidFill>
                <a:schemeClr val="accent5">
                  <a:alpha val="9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  <a:effectLst>
                <a:innerShdw blurRad="114300">
                  <a:schemeClr val="accent5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5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6-2A5A-4AEF-A135-24A99DFA9A98}"/>
              </c:ext>
            </c:extLst>
          </c:dPt>
          <c:dPt>
            <c:idx val="5"/>
            <c:bubble3D val="0"/>
            <c:spPr>
              <a:solidFill>
                <a:schemeClr val="accent6">
                  <a:alpha val="9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  <a:effectLst>
                <a:innerShdw blurRad="114300">
                  <a:schemeClr val="accent6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6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8-2A5A-4AEF-A135-24A99DFA9A98}"/>
              </c:ext>
            </c:extLst>
          </c:dPt>
          <c:dLbls>
            <c:dLbl>
              <c:idx val="0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E-2A5A-4AEF-A135-24A99DFA9A98}"/>
                </c:ext>
              </c:extLst>
            </c:dLbl>
            <c:dLbl>
              <c:idx val="1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2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0-2A5A-4AEF-A135-24A99DFA9A98}"/>
                </c:ext>
              </c:extLst>
            </c:dLbl>
            <c:dLbl>
              <c:idx val="2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3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2-2A5A-4AEF-A135-24A99DFA9A98}"/>
                </c:ext>
              </c:extLst>
            </c:dLbl>
            <c:dLbl>
              <c:idx val="3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4"/>
                  </a:solidFill>
                  <a:round/>
                </a:ln>
                <a:effectLst>
                  <a:outerShdw blurRad="50800" dist="38100" dir="2700000" algn="tl" rotWithShape="0">
                    <a:schemeClr val="accent4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4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4-2A5A-4AEF-A135-24A99DFA9A98}"/>
                </c:ext>
              </c:extLst>
            </c:dLbl>
            <c:dLbl>
              <c:idx val="4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5"/>
                  </a:solidFill>
                  <a:round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5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6-2A5A-4AEF-A135-24A99DFA9A98}"/>
                </c:ext>
              </c:extLst>
            </c:dLbl>
            <c:dLbl>
              <c:idx val="5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6"/>
                  </a:solidFill>
                  <a:round/>
                </a:ln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6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8-2A5A-4AEF-A135-24A99DFA9A98}"/>
                </c:ext>
              </c:extLst>
            </c:dLbl>
            <c:spPr>
              <a:solidFill>
                <a:sysClr val="window" lastClr="FFFFFF">
                  <a:alpha val="90000"/>
                </a:sysClr>
              </a:solidFill>
              <a:ln w="12700" cap="flat" cmpd="sng" algn="ctr">
                <a:solidFill>
                  <a:srgbClr val="ED7D31"/>
                </a:solidFill>
                <a:round/>
              </a:ln>
              <a:effectLst>
                <a:outerShdw blurRad="50800" dist="38100" dir="2700000" algn="tl" rotWithShape="0">
                  <a:srgbClr val="ED7D31">
                    <a:lumMod val="75000"/>
                    <a:alpha val="40000"/>
                  </a:srgbClr>
                </a:outerShdw>
              </a:effectLst>
            </c:sp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Hoja1!$A$2:$A$7</c:f>
              <c:strCache>
                <c:ptCount val="6"/>
                <c:pt idx="0">
                  <c:v>Electricity and Heath Polution</c:v>
                </c:pt>
                <c:pt idx="1">
                  <c:v>Agriculture, Forestry and Other Land Use</c:v>
                </c:pt>
                <c:pt idx="2">
                  <c:v>Industry</c:v>
                </c:pt>
                <c:pt idx="3">
                  <c:v>Transportation</c:v>
                </c:pt>
                <c:pt idx="4">
                  <c:v>Other Energy</c:v>
                </c:pt>
                <c:pt idx="5">
                  <c:v>Buildings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25</c:v>
                </c:pt>
                <c:pt idx="1">
                  <c:v>24</c:v>
                </c:pt>
                <c:pt idx="2">
                  <c:v>21</c:v>
                </c:pt>
                <c:pt idx="3">
                  <c:v>14</c:v>
                </c:pt>
                <c:pt idx="4">
                  <c:v>10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2A5A-4AEF-A135-24A99DFA9A98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Hoja1!$A$12</c:f>
              <c:strCache>
                <c:ptCount val="1"/>
                <c:pt idx="0">
                  <c:v>YOU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76CD-4116-AD3D-D0A29D73CC72}"/>
              </c:ext>
            </c:extLst>
          </c:dPt>
          <c:dLbls>
            <c:dLbl>
              <c:idx val="0"/>
              <c:layout>
                <c:manualLayout>
                  <c:x val="-8.9500356448740594E-4"/>
                  <c:y val="-0.48810673665791782"/>
                </c:manualLayout>
              </c:layout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76CD-4116-AD3D-D0A29D73CC72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Hoja1!$B$12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6CD-4116-AD3D-D0A29D73CC7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5ED5F-A7BE-4BB0-863E-6E2802463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0077FF-C7A6-4933-A94F-FC4462FD9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38901A-F684-4F5E-8CE3-6E66D880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48F3-A26F-45A6-AA79-98791C79BD3C}" type="datetimeFigureOut">
              <a:rPr lang="es-AR" smtClean="0"/>
              <a:t>19/10/2019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2368A0-060D-4F3B-8CCA-F3FDEEB6A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2F732D-A07E-42B7-81DA-9D0E4ACD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09A9-DCE3-43A3-9ED9-2290B12BD1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07613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60937-70F2-4829-955F-89F1F1D88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59BF54-46AF-4926-B988-8BEB77144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743FBE-B255-4A72-A945-F3E73DB5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48F3-A26F-45A6-AA79-98791C79BD3C}" type="datetimeFigureOut">
              <a:rPr lang="es-AR" smtClean="0"/>
              <a:t>19/10/2019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7987B6-6A53-4114-BF7A-C438BEC5C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FB5967-5726-48BB-A84A-290EDA4DB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09A9-DCE3-43A3-9ED9-2290B12BD1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99115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F187B7B-A58B-40C9-8447-BC450945B3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6F65131-557E-4141-9CD4-2225B8120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1F33D6-0629-4F6E-8F89-4FCE6AA2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48F3-A26F-45A6-AA79-98791C79BD3C}" type="datetimeFigureOut">
              <a:rPr lang="es-AR" smtClean="0"/>
              <a:t>19/10/2019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F8D835-C13F-4596-81C6-BAFDD8EF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A5A209-78D9-4EC0-A15D-69BA6402B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09A9-DCE3-43A3-9ED9-2290B12BD1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822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03C101-2915-4773-AD94-E6C25933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168C7B-A2D0-448B-98CF-77725F7BF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01470D-2633-479F-972C-721AC0C9D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48F3-A26F-45A6-AA79-98791C79BD3C}" type="datetimeFigureOut">
              <a:rPr lang="es-AR" smtClean="0"/>
              <a:t>19/10/2019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6DF309-A1F9-4D9B-95EF-B1600EFEC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F51952-2859-4F43-8202-352F3BD6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09A9-DCE3-43A3-9ED9-2290B12BD1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65778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28766-5F95-40BF-9DF3-B1C3A479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ACD002-A702-4170-ADB3-FE84384D1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EC4AD8-64E7-4816-8A1B-90EC9119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48F3-A26F-45A6-AA79-98791C79BD3C}" type="datetimeFigureOut">
              <a:rPr lang="es-AR" smtClean="0"/>
              <a:t>19/10/2019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A6962D-D022-4564-A879-5F421DADD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53126D-3360-41D0-8349-8834B5BE4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09A9-DCE3-43A3-9ED9-2290B12BD1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72452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61ABA2-6AE7-4352-9104-B65798D13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97AA9E-CFCE-41B7-A3CC-84E1375BA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F01AFA-8899-4C96-924F-816414900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899BA9-5DAC-4734-A0EB-39E88DBE1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48F3-A26F-45A6-AA79-98791C79BD3C}" type="datetimeFigureOut">
              <a:rPr lang="es-AR" smtClean="0"/>
              <a:t>19/10/2019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6E74BA-79A2-494F-A486-73ADA4388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054E0C-F2F0-44D2-B629-BAF5C322F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09A9-DCE3-43A3-9ED9-2290B12BD1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63699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3E20B4-2F5D-437F-903B-03E85D2D9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4680D4-4011-4FDC-8407-083142712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0A3BAE-28A7-4D94-B50C-818220327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87C2E1-26D1-4670-8A1A-77CF852493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CF8BCE5-4425-4E7F-AD84-27E470713F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D61E183-FBC1-4607-BE99-BA030D6A0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48F3-A26F-45A6-AA79-98791C79BD3C}" type="datetimeFigureOut">
              <a:rPr lang="es-AR" smtClean="0"/>
              <a:t>19/10/2019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520FDBC-4121-4DED-A10D-DED5411F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006A7EC-9826-46D6-8FDB-4BFA9ACA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09A9-DCE3-43A3-9ED9-2290B12BD1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2143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5A3B7-FBFE-4C11-BB39-7345E91A2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FC497DF-AE9B-415A-A6CA-ECF5007CD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48F3-A26F-45A6-AA79-98791C79BD3C}" type="datetimeFigureOut">
              <a:rPr lang="es-AR" smtClean="0"/>
              <a:t>19/10/2019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893948B-43E7-437A-B6FF-F70ACEA2E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A8F5816-535F-40E9-AE25-10764904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09A9-DCE3-43A3-9ED9-2290B12BD1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7012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1F53AC9-DB87-4106-A37F-3C8EFD049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48F3-A26F-45A6-AA79-98791C79BD3C}" type="datetimeFigureOut">
              <a:rPr lang="es-AR" smtClean="0"/>
              <a:t>19/10/2019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0DBD9BD-3273-4954-BF9A-E70A9B19E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68E2CD-727F-4DA4-89D2-58B0CFBA1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09A9-DCE3-43A3-9ED9-2290B12BD1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67127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C932C-DB86-43FB-9F5D-9F0A02E34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21A19F-CBB9-4DF8-BCC9-5BD401DA2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8625C9-532E-4269-A7B9-07E16E467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E21E51-1BB3-465D-8F5E-71410FBA7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48F3-A26F-45A6-AA79-98791C79BD3C}" type="datetimeFigureOut">
              <a:rPr lang="es-AR" smtClean="0"/>
              <a:t>19/10/2019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BF3F019-F957-4FD6-ADD9-36F10B517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DA046-7B1D-4B23-9D4F-CE84CB40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09A9-DCE3-43A3-9ED9-2290B12BD1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6191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AE4C1-4F56-447C-B2C0-289FDBB47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CC98C90-C704-4F90-A71B-8C42A9A5C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BB945F-04C7-4E89-B13A-18DD7F37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AD526AE-70BA-475C-896F-AC55230A4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48F3-A26F-45A6-AA79-98791C79BD3C}" type="datetimeFigureOut">
              <a:rPr lang="es-AR" smtClean="0"/>
              <a:t>19/10/2019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C5FCDB-B151-4C54-9E28-29767EC63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565383-2605-4924-AAC0-50661EDB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09A9-DCE3-43A3-9ED9-2290B12BD1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37927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EB13BA2-8358-43F3-BF8F-B9BDCD4BA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70121D-6351-49BA-8CEC-10C0662EC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357D59-569B-4EA4-BA5C-4E44BE9667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948F3-A26F-45A6-AA79-98791C79BD3C}" type="datetimeFigureOut">
              <a:rPr lang="es-AR" smtClean="0"/>
              <a:t>19/10/2019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D22E64-A1B4-4F00-AF7A-8FC236AE2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17E099-3E8C-4E9C-90F1-B4F1D5AF4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309A9-DCE3-43A3-9ED9-2290B12BD1C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22234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áfic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711841"/>
              </p:ext>
            </p:extLst>
          </p:nvPr>
        </p:nvGraphicFramePr>
        <p:xfrm>
          <a:off x="1069145" y="0"/>
          <a:ext cx="10362737" cy="6793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ángulo 7"/>
          <p:cNvSpPr/>
          <p:nvPr/>
        </p:nvSpPr>
        <p:spPr>
          <a:xfrm>
            <a:off x="7807595" y="6519446"/>
            <a:ext cx="43844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600" dirty="0" smtClean="0"/>
              <a:t>IPCC </a:t>
            </a:r>
            <a:r>
              <a:rPr lang="es-AR" sz="1600" dirty="0"/>
              <a:t>(2014); </a:t>
            </a:r>
            <a:r>
              <a:rPr lang="es-AR" sz="1600" dirty="0" err="1"/>
              <a:t>based</a:t>
            </a:r>
            <a:r>
              <a:rPr lang="es-AR" sz="1600" dirty="0"/>
              <a:t> </a:t>
            </a:r>
            <a:r>
              <a:rPr lang="es-AR" sz="1600" dirty="0" err="1"/>
              <a:t>on</a:t>
            </a:r>
            <a:r>
              <a:rPr lang="es-AR" sz="1600" dirty="0"/>
              <a:t> global </a:t>
            </a:r>
            <a:r>
              <a:rPr lang="es-AR" sz="1600" dirty="0" err="1"/>
              <a:t>emissions</a:t>
            </a:r>
            <a:r>
              <a:rPr lang="es-AR" sz="1600" dirty="0"/>
              <a:t> </a:t>
            </a:r>
            <a:r>
              <a:rPr lang="es-AR" sz="1600" dirty="0" err="1"/>
              <a:t>from</a:t>
            </a:r>
            <a:r>
              <a:rPr lang="es-AR" sz="1600" dirty="0"/>
              <a:t> 2010.</a:t>
            </a:r>
          </a:p>
        </p:txBody>
      </p:sp>
    </p:spTree>
    <p:extLst>
      <p:ext uri="{BB962C8B-B14F-4D97-AF65-F5344CB8AC3E}">
        <p14:creationId xmlns:p14="http://schemas.microsoft.com/office/powerpoint/2010/main" val="3765112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75" y="770709"/>
            <a:ext cx="8280000" cy="8280000"/>
          </a:xfrm>
        </p:spPr>
      </p:pic>
      <p:sp>
        <p:nvSpPr>
          <p:cNvPr id="5" name="CuadroTexto 4"/>
          <p:cNvSpPr txBox="1"/>
          <p:nvPr/>
        </p:nvSpPr>
        <p:spPr>
          <a:xfrm>
            <a:off x="339635" y="940526"/>
            <a:ext cx="111556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400" dirty="0" smtClean="0">
                <a:latin typeface="Eras Bold ITC" panose="020B0907030504020204" pitchFamily="34" charset="0"/>
              </a:rPr>
              <a:t>Hagamos que la conciencia climática esté en nuestro bolsillo</a:t>
            </a:r>
            <a:endParaRPr lang="es-AR" sz="44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962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7755" y="203518"/>
            <a:ext cx="10515600" cy="1325563"/>
          </a:xfrm>
        </p:spPr>
        <p:txBody>
          <a:bodyPr>
            <a:normAutofit/>
          </a:bodyPr>
          <a:lstStyle/>
          <a:p>
            <a:r>
              <a:rPr lang="es-A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Muchas gracias!</a:t>
            </a:r>
            <a:endParaRPr lang="es-AR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7755" y="2584543"/>
            <a:ext cx="4034245" cy="3409406"/>
          </a:xfrm>
        </p:spPr>
        <p:txBody>
          <a:bodyPr>
            <a:noAutofit/>
          </a:bodyPr>
          <a:lstStyle/>
          <a:p>
            <a:r>
              <a:rPr lang="es-A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Cecilia </a:t>
            </a:r>
            <a:r>
              <a:rPr lang="es-A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Zalazar</a:t>
            </a:r>
            <a:endParaRPr lang="es-AR" sz="24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A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Clara </a:t>
            </a:r>
            <a:r>
              <a:rPr lang="es-A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Cordenons</a:t>
            </a:r>
            <a:endParaRPr lang="es-AR" sz="24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A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Paula </a:t>
            </a:r>
            <a:r>
              <a:rPr lang="es-A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Galletti</a:t>
            </a:r>
            <a:endParaRPr lang="es-AR" sz="24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A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María de los Ángeles Fischer</a:t>
            </a:r>
          </a:p>
          <a:p>
            <a:r>
              <a:rPr lang="es-A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Alejandra Blanco</a:t>
            </a:r>
          </a:p>
          <a:p>
            <a:r>
              <a:rPr lang="es-A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Uriel Agustín </a:t>
            </a:r>
            <a:r>
              <a:rPr lang="es-A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Sanchez</a:t>
            </a:r>
            <a:endParaRPr lang="es-AR" sz="24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A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Ignacio </a:t>
            </a:r>
            <a:r>
              <a:rPr lang="es-A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Povilonis</a:t>
            </a:r>
            <a:endParaRPr lang="es-AR" sz="24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AR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867" y="1646646"/>
            <a:ext cx="6363693" cy="4802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0737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graphicFrame>
        <p:nvGraphicFramePr>
          <p:cNvPr id="4" name="Gráfic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334516"/>
              </p:ext>
            </p:extLst>
          </p:nvPr>
        </p:nvGraphicFramePr>
        <p:xfrm>
          <a:off x="879261" y="0"/>
          <a:ext cx="1043347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2118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Global temperature anomalies from 1880 to 201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000"/>
            <a:ext cx="12192000" cy="6840000"/>
          </a:xfrm>
        </p:spPr>
      </p:pic>
    </p:spTree>
    <p:extLst>
      <p:ext uri="{BB962C8B-B14F-4D97-AF65-F5344CB8AC3E}">
        <p14:creationId xmlns:p14="http://schemas.microsoft.com/office/powerpoint/2010/main" val="245143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split orient="vert"/>
      </p:transition>
    </mc:Choice>
    <mc:Fallback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11" y="0"/>
            <a:ext cx="12209511" cy="6840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462AF3-DA50-4057-A0F5-42565CFF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444" y="0"/>
            <a:ext cx="10515600" cy="1325563"/>
          </a:xfrm>
        </p:spPr>
        <p:txBody>
          <a:bodyPr/>
          <a:lstStyle/>
          <a:p>
            <a:pPr algn="ctr"/>
            <a:r>
              <a:rPr lang="es-A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OBJETIVO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6A3445-4FD5-40C1-B619-2751CC17F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949" y="724133"/>
            <a:ext cx="11760590" cy="2726567"/>
          </a:xfrm>
        </p:spPr>
        <p:txBody>
          <a:bodyPr/>
          <a:lstStyle/>
          <a:p>
            <a:pPr marL="0" indent="0" algn="ctr">
              <a:buNone/>
            </a:pPr>
            <a:endParaRPr lang="es-AR" sz="35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  <a:p>
            <a:pPr marL="0" indent="0" algn="ctr">
              <a:buNone/>
            </a:pPr>
            <a:r>
              <a:rPr lang="es-AR" sz="35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Concientizar a las personas sobre el cambio climático a través de una aplicación que muestre problemáticas y ofrezca soluciones en el sitio de interés. </a:t>
            </a:r>
          </a:p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9631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8280000"/>
          </a:xfrm>
        </p:spPr>
      </p:pic>
    </p:spTree>
    <p:extLst>
      <p:ext uri="{BB962C8B-B14F-4D97-AF65-F5344CB8AC3E}">
        <p14:creationId xmlns:p14="http://schemas.microsoft.com/office/powerpoint/2010/main" val="77130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807" y="195943"/>
            <a:ext cx="3645000" cy="64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10" y="195943"/>
            <a:ext cx="3645000" cy="64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508" y="195943"/>
            <a:ext cx="3645000" cy="64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664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8"/>
          <a:stretch/>
        </p:blipFill>
        <p:spPr>
          <a:xfrm>
            <a:off x="1013298" y="645769"/>
            <a:ext cx="3875959" cy="144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72" y="4828293"/>
            <a:ext cx="2171700" cy="14763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49" y="645769"/>
            <a:ext cx="3596640" cy="297472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29"/>
          <a:stretch/>
        </p:blipFill>
        <p:spPr>
          <a:xfrm>
            <a:off x="1514364" y="2737031"/>
            <a:ext cx="2873829" cy="144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Resultado de imagen para google en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919" y="4145941"/>
            <a:ext cx="4762500" cy="23812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82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889762" y="1005837"/>
            <a:ext cx="2899954" cy="769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Mitigación</a:t>
            </a:r>
            <a:endParaRPr lang="es-AR" sz="4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7680228" y="1005838"/>
            <a:ext cx="3021874" cy="7694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Adaptación</a:t>
            </a:r>
            <a:endParaRPr lang="es-AR" sz="44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10511"/>
          <a:stretch/>
        </p:blipFill>
        <p:spPr>
          <a:xfrm>
            <a:off x="327254" y="2717072"/>
            <a:ext cx="5883396" cy="32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4" name="Picture 6" descr="Resultado de imagen para vicia cultivo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5"/>
          <a:stretch/>
        </p:blipFill>
        <p:spPr bwMode="auto">
          <a:xfrm>
            <a:off x="6431255" y="2897072"/>
            <a:ext cx="5519818" cy="28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echa abajo 9"/>
          <p:cNvSpPr/>
          <p:nvPr/>
        </p:nvSpPr>
        <p:spPr>
          <a:xfrm>
            <a:off x="2991394" y="1933303"/>
            <a:ext cx="548640" cy="5617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Flecha abajo 11"/>
          <p:cNvSpPr/>
          <p:nvPr/>
        </p:nvSpPr>
        <p:spPr>
          <a:xfrm>
            <a:off x="8916844" y="1978387"/>
            <a:ext cx="548640" cy="56170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CuadroTexto 10"/>
          <p:cNvSpPr txBox="1"/>
          <p:nvPr/>
        </p:nvSpPr>
        <p:spPr>
          <a:xfrm>
            <a:off x="6431255" y="5764722"/>
            <a:ext cx="346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i="1" dirty="0" smtClean="0"/>
              <a:t>Cultivo de cobertura de Vicia</a:t>
            </a:r>
            <a:endParaRPr lang="es-AR" i="1" dirty="0"/>
          </a:p>
        </p:txBody>
      </p:sp>
    </p:spTree>
    <p:extLst>
      <p:ext uri="{BB962C8B-B14F-4D97-AF65-F5344CB8AC3E}">
        <p14:creationId xmlns:p14="http://schemas.microsoft.com/office/powerpoint/2010/main" val="10073841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esultado de imagen para hand throwing trash on the stree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12"/>
          <a:stretch/>
        </p:blipFill>
        <p:spPr bwMode="auto">
          <a:xfrm>
            <a:off x="900157" y="797470"/>
            <a:ext cx="4136535" cy="26903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water wa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929" y="489857"/>
            <a:ext cx="5886994" cy="33114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209312" y="4794069"/>
            <a:ext cx="9196252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A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Como el 47% de las emisiones de gases de efecto invernadero dependen de las decisiones individuales, la concientización de la población es la base de la modificación de los hábitos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758106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114</Words>
  <Application>Microsoft Office PowerPoint</Application>
  <PresentationFormat>Panorámica</PresentationFormat>
  <Paragraphs>27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Bahnschrift Light</vt:lpstr>
      <vt:lpstr>Calibri</vt:lpstr>
      <vt:lpstr>Calibri Light</vt:lpstr>
      <vt:lpstr>Eras Bold ITC</vt:lpstr>
      <vt:lpstr>Tema de Office</vt:lpstr>
      <vt:lpstr>Presentación de PowerPoint</vt:lpstr>
      <vt:lpstr>Presentación de PowerPoint</vt:lpstr>
      <vt:lpstr>Presentación de PowerPoint</vt:lpstr>
      <vt:lpstr>OBJETIVO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 cooler  “que la conciencia climática este en tu bolsillo”</dc:title>
  <dc:creator>Clara Cordenons</dc:creator>
  <cp:lastModifiedBy>um</cp:lastModifiedBy>
  <cp:revision>33</cp:revision>
  <dcterms:created xsi:type="dcterms:W3CDTF">2019-10-18T19:05:42Z</dcterms:created>
  <dcterms:modified xsi:type="dcterms:W3CDTF">2019-10-19T17:26:45Z</dcterms:modified>
</cp:coreProperties>
</file>